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3"/>
  </p:notesMasterIdLst>
  <p:sldIdLst>
    <p:sldId id="268" r:id="rId2"/>
    <p:sldId id="305" r:id="rId3"/>
    <p:sldId id="325" r:id="rId4"/>
    <p:sldId id="327" r:id="rId5"/>
    <p:sldId id="312" r:id="rId6"/>
    <p:sldId id="320" r:id="rId7"/>
    <p:sldId id="321" r:id="rId8"/>
    <p:sldId id="322" r:id="rId9"/>
    <p:sldId id="323" r:id="rId10"/>
    <p:sldId id="324" r:id="rId11"/>
    <p:sldId id="31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0099FF"/>
    <a:srgbClr val="DDDDDD"/>
    <a:srgbClr val="C0C0C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43" autoAdjust="0"/>
    <p:restoredTop sz="89624" autoAdjust="0"/>
  </p:normalViewPr>
  <p:slideViewPr>
    <p:cSldViewPr>
      <p:cViewPr varScale="1">
        <p:scale>
          <a:sx n="59" d="100"/>
          <a:sy n="59" d="100"/>
        </p:scale>
        <p:origin x="-9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44FD4B-EA8F-4C03-88B5-8CC3199E7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muralikrishna.com/profile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lickr.com/photos/34056112@N00/" TargetMode="External"/><Relationship Id="rId4" Type="http://schemas.openxmlformats.org/officeDocument/2006/relationships/hyperlink" Target="http://en.wikipedia.org/wiki/Kuchipudi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ED0A6-C2BF-4574-803C-EC0283ABA0B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ECCE-A6D1-40BF-98F8-496E97E7AF7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http://www.flickr.com/photos/34056112@N00/2289578246/</a:t>
            </a:r>
            <a:endParaRPr lang="en-ZA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dirty="0" err="1" smtClean="0">
                <a:hlinkClick r:id="rId3"/>
              </a:rPr>
              <a:t>Uma</a:t>
            </a:r>
            <a:r>
              <a:rPr lang="en-ZA" dirty="0" smtClean="0">
                <a:hlinkClick r:id="rId3"/>
              </a:rPr>
              <a:t> </a:t>
            </a:r>
            <a:r>
              <a:rPr lang="en-ZA" dirty="0" err="1" smtClean="0">
                <a:hlinkClick r:id="rId3"/>
              </a:rPr>
              <a:t>Muralikrishna</a:t>
            </a:r>
            <a:r>
              <a:rPr lang="en-ZA" dirty="0" smtClean="0"/>
              <a:t> performing </a:t>
            </a:r>
            <a:r>
              <a:rPr lang="en-ZA" dirty="0" err="1" smtClean="0">
                <a:hlinkClick r:id="rId4"/>
              </a:rPr>
              <a:t>Kuchipudi</a:t>
            </a:r>
            <a:r>
              <a:rPr lang="en-ZA" dirty="0" smtClean="0"/>
              <a:t> at </a:t>
            </a:r>
            <a:r>
              <a:rPr lang="en-ZA" dirty="0" err="1" smtClean="0"/>
              <a:t>Yamini</a:t>
            </a:r>
            <a:r>
              <a:rPr lang="en-ZA" dirty="0" smtClean="0"/>
              <a:t> 2008 at IIM Bangalore. By </a:t>
            </a:r>
            <a:r>
              <a:rPr lang="en-ZA" dirty="0" err="1" smtClean="0">
                <a:hlinkClick r:id="rId5"/>
              </a:rPr>
              <a:t>Vasanthakumar</a:t>
            </a:r>
            <a:endParaRPr lang="en-ZA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18641-6023-49D1-9BC3-4E0212E52C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1B3AE-A9F4-47B4-9027-C69F1DA2D75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71FD9-1F57-4866-A132-34D1F9D01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1A35A-E60F-48AF-BDED-0444285A96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7B72D-DE52-4C38-95CE-5210C14481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1754B-C724-4E62-8D21-3408491AD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704B5-944E-473E-9304-9D2D308F1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DFAD4-ADB7-4B95-BF65-B9B639AAB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5F638-128D-4155-B7F7-9F26A7C7C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5EA6D-5548-4D48-8D73-8DB691D55F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0901F-2FD5-48A7-8449-3A6D8F30E8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B4F2C-37DD-4E55-9242-A1A4E6F4E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45912-98A3-40A1-8918-469606E4A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C4CB14-EE1C-4749-A785-53B5849F55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71600" y="4365625"/>
            <a:ext cx="7921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UNESCO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/>
              <a:t>Intangible Cultural Heritage Section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0643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9058" y="85723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23928" y="141277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76470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4800" dirty="0" smtClean="0"/>
              <a:t>Developing  safeguarding measures</a:t>
            </a:r>
          </a:p>
          <a:p>
            <a:pPr algn="r"/>
            <a:endParaRPr lang="en-ZA" sz="4800" dirty="0" smtClean="0"/>
          </a:p>
          <a:p>
            <a:r>
              <a:rPr lang="en-ZA" sz="2400" dirty="0" smtClean="0"/>
              <a:t>NOM PPT 5.13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920" y="152400"/>
            <a:ext cx="4834880" cy="1908448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err="1" smtClean="0"/>
              <a:t>Voladores</a:t>
            </a:r>
            <a:r>
              <a:rPr lang="en-ZA" dirty="0" smtClean="0"/>
              <a:t> safeguarding measures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3808" y="2348880"/>
            <a:ext cx="6084168" cy="42484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ZA" dirty="0"/>
              <a:t>Meetings with Voladores groups; State and NGO support</a:t>
            </a:r>
          </a:p>
          <a:p>
            <a:pPr>
              <a:buNone/>
            </a:pPr>
            <a:r>
              <a:rPr lang="en-ZA" dirty="0"/>
              <a:t>Measures include:</a:t>
            </a:r>
          </a:p>
          <a:p>
            <a:r>
              <a:rPr lang="en-ZA" dirty="0"/>
              <a:t>Reforestation</a:t>
            </a:r>
          </a:p>
          <a:p>
            <a:r>
              <a:rPr lang="en-ZA" dirty="0"/>
              <a:t>Opportunities for performing the entire ceremony including ritual dimensions</a:t>
            </a:r>
          </a:p>
          <a:p>
            <a:r>
              <a:rPr lang="en-ZA" dirty="0"/>
              <a:t>Schools for </a:t>
            </a:r>
            <a:r>
              <a:rPr lang="en-ZA" dirty="0" err="1"/>
              <a:t>Volador</a:t>
            </a:r>
            <a:r>
              <a:rPr lang="en-ZA" dirty="0"/>
              <a:t> Children promoting transmission of knowledge &amp; skills including ritual dimensions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1880" y="152400"/>
            <a:ext cx="5400600" cy="1692424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Developing safeguarding measures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59832" y="2276872"/>
            <a:ext cx="5626968" cy="4248472"/>
          </a:xfrm>
        </p:spPr>
        <p:txBody>
          <a:bodyPr/>
          <a:lstStyle/>
          <a:p>
            <a:r>
              <a:rPr lang="en-ZA" sz="2400" dirty="0" smtClean="0"/>
              <a:t>Ensure community participation</a:t>
            </a:r>
          </a:p>
          <a:p>
            <a:r>
              <a:rPr lang="en-ZA" sz="2400" dirty="0" smtClean="0"/>
              <a:t>Assess viability, threats and risks</a:t>
            </a:r>
          </a:p>
          <a:p>
            <a:r>
              <a:rPr lang="en-ZA" sz="2400" dirty="0" smtClean="0"/>
              <a:t>Assess commitments, opportunities, available funds</a:t>
            </a:r>
          </a:p>
          <a:p>
            <a:r>
              <a:rPr lang="en-ZA" sz="2400" dirty="0" smtClean="0"/>
              <a:t>Identify other partners</a:t>
            </a:r>
          </a:p>
          <a:p>
            <a:r>
              <a:rPr lang="en-ZA" sz="2400" dirty="0" smtClean="0"/>
              <a:t>Study previous interventions</a:t>
            </a:r>
          </a:p>
          <a:p>
            <a:r>
              <a:rPr lang="en-ZA" sz="2400" dirty="0" smtClean="0"/>
              <a:t>Determine safeguarding measures, their order and relative importance</a:t>
            </a:r>
          </a:p>
          <a:p>
            <a:r>
              <a:rPr lang="en-ZA" sz="2400" dirty="0" smtClean="0"/>
              <a:t>Monitoring and evaluation</a:t>
            </a:r>
          </a:p>
          <a:p>
            <a:endParaRPr lang="en-Z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7944" y="152400"/>
            <a:ext cx="4618856" cy="12192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In this presentation...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51920" y="2492896"/>
            <a:ext cx="4834880" cy="3603104"/>
          </a:xfrm>
        </p:spPr>
        <p:txBody>
          <a:bodyPr/>
          <a:lstStyle/>
          <a:p>
            <a:r>
              <a:rPr lang="en-ZA" dirty="0" smtClean="0"/>
              <a:t>What are safeguarding measures?</a:t>
            </a:r>
          </a:p>
          <a:p>
            <a:r>
              <a:rPr lang="en-ZA" dirty="0" smtClean="0"/>
              <a:t>Examples of safeguarding measures</a:t>
            </a:r>
          </a:p>
          <a:p>
            <a:r>
              <a:rPr lang="en-ZA" dirty="0" smtClean="0"/>
              <a:t>Developing safeguarding 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995936" y="260648"/>
            <a:ext cx="4864054" cy="143048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 smtClean="0"/>
              <a:t>Safeguarding concepts </a:t>
            </a:r>
            <a:endParaRPr sz="4000" b="1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516216" y="1988840"/>
            <a:ext cx="2376264" cy="4433739"/>
          </a:xfrm>
        </p:spPr>
        <p:txBody>
          <a:bodyPr/>
          <a:lstStyle/>
          <a:p>
            <a:r>
              <a:rPr lang="en-ZA" sz="2000" b="1" dirty="0" smtClean="0"/>
              <a:t>Safeguarding</a:t>
            </a:r>
            <a:r>
              <a:rPr lang="en-ZA" sz="2000" dirty="0" smtClean="0"/>
              <a:t> is ensuring the </a:t>
            </a:r>
            <a:r>
              <a:rPr lang="en-ZA" sz="2000" b="1" dirty="0" smtClean="0"/>
              <a:t>viability</a:t>
            </a:r>
            <a:r>
              <a:rPr lang="en-ZA" sz="2000" dirty="0" smtClean="0"/>
              <a:t> of ICH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Safeguarding measures </a:t>
            </a:r>
            <a:r>
              <a:rPr lang="en-US" sz="2000" dirty="0" smtClean="0"/>
              <a:t>address </a:t>
            </a:r>
            <a:r>
              <a:rPr lang="en-US" sz="2000" b="1" dirty="0" smtClean="0"/>
              <a:t>threats </a:t>
            </a:r>
            <a:r>
              <a:rPr lang="en-US" sz="2000" dirty="0" smtClean="0"/>
              <a:t>and</a:t>
            </a:r>
            <a:r>
              <a:rPr lang="en-US" sz="2000" b="1" dirty="0" smtClean="0"/>
              <a:t> risks </a:t>
            </a:r>
            <a:r>
              <a:rPr lang="en-US" sz="2000" dirty="0" smtClean="0"/>
              <a:t>to</a:t>
            </a:r>
            <a:r>
              <a:rPr lang="en-US" sz="2000" b="1" dirty="0" smtClean="0"/>
              <a:t> viability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endParaRPr lang="en-US" sz="2000" b="1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683568" y="692696"/>
            <a:ext cx="2232248" cy="14401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2771800" y="1124744"/>
            <a:ext cx="4176464" cy="43204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2411760" y="4581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+mn-lt"/>
              </a:rPr>
              <a:t>Awareness-raising</a:t>
            </a:r>
            <a:endParaRPr lang="en-ZA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1772816"/>
            <a:ext cx="216024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rgbClr val="C00000"/>
                </a:solidFill>
              </a:rPr>
              <a:t>Transmission </a:t>
            </a:r>
          </a:p>
          <a:p>
            <a:r>
              <a:rPr lang="en-ZA" sz="2000" b="1" dirty="0" smtClean="0">
                <a:solidFill>
                  <a:srgbClr val="C00000"/>
                </a:solidFill>
              </a:rPr>
              <a:t>Enactment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1700808"/>
            <a:ext cx="4464496" cy="369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b="1" dirty="0" smtClean="0"/>
              <a:t>Identification</a:t>
            </a:r>
          </a:p>
          <a:p>
            <a:r>
              <a:rPr lang="en-ZA" b="1" dirty="0" smtClean="0"/>
              <a:t>Inventorying</a:t>
            </a:r>
          </a:p>
          <a:p>
            <a:r>
              <a:rPr lang="en-ZA" b="1" dirty="0" smtClean="0"/>
              <a:t>Documentation</a:t>
            </a:r>
          </a:p>
          <a:p>
            <a:r>
              <a:rPr lang="en-ZA" b="1" dirty="0" smtClean="0"/>
              <a:t>Research</a:t>
            </a:r>
          </a:p>
          <a:p>
            <a:endParaRPr lang="en-ZA" b="1" dirty="0" smtClean="0"/>
          </a:p>
          <a:p>
            <a:r>
              <a:rPr lang="en-ZA" b="1" dirty="0" smtClean="0"/>
              <a:t>Revitalization</a:t>
            </a:r>
          </a:p>
          <a:p>
            <a:r>
              <a:rPr lang="en-ZA" b="1" dirty="0" smtClean="0"/>
              <a:t>Ensuring sustainability</a:t>
            </a:r>
          </a:p>
          <a:p>
            <a:r>
              <a:rPr lang="en-ZA" b="1" dirty="0" smtClean="0"/>
              <a:t>Ensuring access to places and materials</a:t>
            </a:r>
          </a:p>
          <a:p>
            <a:r>
              <a:rPr lang="en-ZA" b="1" dirty="0" smtClean="0"/>
              <a:t>Transmission through education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0" name="Rectangle 19"/>
          <p:cNvSpPr/>
          <p:nvPr/>
        </p:nvSpPr>
        <p:spPr>
          <a:xfrm>
            <a:off x="4499992" y="2708920"/>
            <a:ext cx="49354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Communities</a:t>
            </a:r>
          </a:p>
          <a:p>
            <a:pPr algn="ctr"/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Groups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 smtClean="0"/>
              <a:t>Safeguarding measures</a:t>
            </a:r>
            <a:endParaRPr lang="en-ZA" sz="4000" dirty="0"/>
          </a:p>
        </p:txBody>
      </p:sp>
      <p:sp>
        <p:nvSpPr>
          <p:cNvPr id="17" name="Rectangle 16"/>
          <p:cNvSpPr/>
          <p:nvPr/>
        </p:nvSpPr>
        <p:spPr>
          <a:xfrm>
            <a:off x="467544" y="5733256"/>
            <a:ext cx="49354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Other agencies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332656"/>
            <a:ext cx="4896544" cy="1368152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/>
              <a:t/>
            </a:r>
            <a:br>
              <a:rPr lang="en-ZA" sz="3600" b="1" dirty="0" smtClean="0"/>
            </a:br>
            <a:endParaRPr sz="36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491880" y="2420888"/>
            <a:ext cx="5328270" cy="410445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Identifying and defining the ICH</a:t>
            </a:r>
            <a:endParaRPr lang="en-ZA" dirty="0" smtClean="0"/>
          </a:p>
          <a:p>
            <a:pPr lvl="0"/>
            <a:r>
              <a:rPr lang="en-US" dirty="0" smtClean="0"/>
              <a:t>Supporting continued enactment and transmission</a:t>
            </a:r>
            <a:endParaRPr lang="en-ZA" dirty="0" smtClean="0"/>
          </a:p>
          <a:p>
            <a:pPr lvl="0"/>
            <a:r>
              <a:rPr lang="en-US" dirty="0" smtClean="0"/>
              <a:t>Creating an enabling legal and administrative environment </a:t>
            </a:r>
            <a:endParaRPr lang="en-ZA" dirty="0" smtClean="0"/>
          </a:p>
          <a:p>
            <a:pPr lvl="0"/>
            <a:r>
              <a:rPr lang="en-US" dirty="0" smtClean="0"/>
              <a:t>Raising awareness about the value of </a:t>
            </a:r>
            <a:r>
              <a:rPr lang="en-US" dirty="0" smtClean="0"/>
              <a:t>ICH</a:t>
            </a:r>
          </a:p>
          <a:p>
            <a:pPr lvl="0"/>
            <a:r>
              <a:rPr lang="en-US" dirty="0" smtClean="0"/>
              <a:t>W</a:t>
            </a:r>
            <a:r>
              <a:rPr lang="en-US" dirty="0" smtClean="0"/>
              <a:t>hile </a:t>
            </a:r>
            <a:r>
              <a:rPr lang="en-US" dirty="0" smtClean="0"/>
              <a:t>balancing </a:t>
            </a:r>
            <a:r>
              <a:rPr lang="en-US" dirty="0" smtClean="0"/>
              <a:t>risks </a:t>
            </a:r>
            <a:r>
              <a:rPr lang="en-US" dirty="0" smtClean="0"/>
              <a:t>and benefits </a:t>
            </a:r>
            <a:r>
              <a:rPr lang="en-US" dirty="0" smtClean="0"/>
              <a:t>for each activity </a:t>
            </a:r>
            <a:endParaRPr lang="en-US" dirty="0" smtClean="0"/>
          </a:p>
          <a:p>
            <a:pPr lvl="0"/>
            <a:endParaRPr lang="en-US" sz="2400" dirty="0" smtClean="0"/>
          </a:p>
          <a:p>
            <a:pPr marL="144000" indent="-457200">
              <a:defRPr/>
            </a:pPr>
            <a:endParaRPr lang="en-US" sz="2400" dirty="0">
              <a:latin typeface="+mj-lt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91880" y="332656"/>
            <a:ext cx="5400600" cy="144016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algn="r" eaLnBrk="0" hangingPunct="0">
              <a:defRPr/>
            </a:pPr>
            <a:r>
              <a:rPr lang="en-ZA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Kinds of safeguarding measures </a:t>
            </a:r>
            <a:endParaRPr lang="en-US" sz="3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2008, by </a:t>
            </a:r>
            <a:r>
              <a:rPr lang="en-ZA" dirty="0" err="1" smtClean="0"/>
              <a:t>Cumbre</a:t>
            </a:r>
            <a:r>
              <a:rPr lang="en-ZA" dirty="0" smtClean="0"/>
              <a:t> </a:t>
            </a:r>
            <a:r>
              <a:rPr lang="en-ZA" dirty="0" err="1" smtClean="0"/>
              <a:t>Tajin</a:t>
            </a:r>
            <a:endParaRPr lang="en-Z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The </a:t>
            </a:r>
            <a:r>
              <a:rPr lang="en-ZA" dirty="0" err="1" smtClean="0"/>
              <a:t>Voladores</a:t>
            </a:r>
            <a:r>
              <a:rPr lang="en-ZA" dirty="0" smtClean="0"/>
              <a:t> ceremony (Mexico)</a:t>
            </a:r>
            <a:endParaRPr lang="en-ZA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190750" y="2262981"/>
            <a:ext cx="4762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Threats to viability - 1</a:t>
            </a:r>
            <a:endParaRPr lang="en-Z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76872"/>
            <a:ext cx="2876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3608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2008, by </a:t>
            </a:r>
            <a:r>
              <a:rPr lang="en-ZA" dirty="0" err="1" smtClean="0"/>
              <a:t>Cumbre</a:t>
            </a:r>
            <a:r>
              <a:rPr lang="en-ZA" dirty="0" smtClean="0"/>
              <a:t> </a:t>
            </a:r>
            <a:r>
              <a:rPr lang="en-ZA" dirty="0" err="1" smtClean="0"/>
              <a:t>Tajin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852936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latin typeface="+mn-lt"/>
              </a:rPr>
              <a:t>The flight of the </a:t>
            </a:r>
            <a:r>
              <a:rPr lang="en-ZA" sz="2400" dirty="0" err="1" smtClean="0">
                <a:latin typeface="+mn-lt"/>
              </a:rPr>
              <a:t>Voladores</a:t>
            </a:r>
            <a:r>
              <a:rPr lang="en-ZA" sz="2400" dirty="0" smtClean="0">
                <a:latin typeface="+mn-lt"/>
              </a:rPr>
              <a:t> around the pole is the climax of the ceremony.</a:t>
            </a:r>
          </a:p>
          <a:p>
            <a:endParaRPr lang="en-ZA" sz="2400" dirty="0" smtClean="0">
              <a:latin typeface="+mn-lt"/>
            </a:endParaRPr>
          </a:p>
          <a:p>
            <a:r>
              <a:rPr lang="en-ZA" sz="2400" dirty="0" smtClean="0">
                <a:latin typeface="+mn-lt"/>
              </a:rPr>
              <a:t>Increasingly only this part of the ceremony is performed, for tourists, outside the community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Threats to viability - 2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08104" y="2564904"/>
            <a:ext cx="3384376" cy="4032448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 smtClean="0"/>
              <a:t>Poles for the ceremony were traditionally cut down in the forest and ritually prepared.</a:t>
            </a:r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buNone/>
            </a:pPr>
            <a:r>
              <a:rPr lang="en-ZA" sz="2400" dirty="0" smtClean="0"/>
              <a:t>Too few appropriate trees, now using fixed metal poles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36912"/>
            <a:ext cx="47625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2008, by </a:t>
            </a:r>
            <a:r>
              <a:rPr lang="en-ZA" dirty="0" err="1" smtClean="0"/>
              <a:t>Cumbre</a:t>
            </a:r>
            <a:r>
              <a:rPr lang="en-ZA" dirty="0" smtClean="0"/>
              <a:t> </a:t>
            </a:r>
            <a:r>
              <a:rPr lang="en-ZA" dirty="0" err="1" smtClean="0"/>
              <a:t>Tajin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Threats to viability - 3</a:t>
            </a:r>
            <a:endParaRPr lang="en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2008, by </a:t>
            </a:r>
            <a:r>
              <a:rPr lang="en-ZA" dirty="0" err="1" smtClean="0"/>
              <a:t>Cumbre</a:t>
            </a:r>
            <a:r>
              <a:rPr lang="en-ZA" dirty="0" smtClean="0"/>
              <a:t> </a:t>
            </a:r>
            <a:r>
              <a:rPr lang="en-ZA" dirty="0" err="1" smtClean="0"/>
              <a:t>Tajin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2708920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latin typeface="+mn-lt"/>
              </a:rPr>
              <a:t>Ritual preparations for the ceremony maintain its significance for the community.</a:t>
            </a:r>
          </a:p>
          <a:p>
            <a:pPr>
              <a:buFont typeface="Arial" pitchFamily="34" charset="0"/>
              <a:buChar char="•"/>
            </a:pPr>
            <a:endParaRPr lang="en-ZA" sz="2400" dirty="0" smtClean="0">
              <a:latin typeface="+mn-lt"/>
            </a:endParaRPr>
          </a:p>
          <a:p>
            <a:r>
              <a:rPr lang="en-ZA" sz="2400" dirty="0" smtClean="0">
                <a:latin typeface="+mn-lt"/>
              </a:rPr>
              <a:t>Performance by professional dancers reduces focus on ritual aspects.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</TotalTime>
  <Words>328</Words>
  <Application>Microsoft Office PowerPoint</Application>
  <PresentationFormat>On-screen Show (4:3)</PresentationFormat>
  <Paragraphs>81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In this presentation...</vt:lpstr>
      <vt:lpstr>Safeguarding concepts </vt:lpstr>
      <vt:lpstr>Slide 4</vt:lpstr>
      <vt:lpstr> </vt:lpstr>
      <vt:lpstr>The Voladores ceremony (Mexico)</vt:lpstr>
      <vt:lpstr>Threats to viability - 1</vt:lpstr>
      <vt:lpstr>Threats to viability - 2</vt:lpstr>
      <vt:lpstr>Threats to viability - 3</vt:lpstr>
      <vt:lpstr>Voladores safeguarding measures</vt:lpstr>
      <vt:lpstr>Developing safeguarding measures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Proschan</dc:creator>
  <cp:lastModifiedBy>Harriet</cp:lastModifiedBy>
  <cp:revision>259</cp:revision>
  <dcterms:created xsi:type="dcterms:W3CDTF">2005-02-22T14:41:20Z</dcterms:created>
  <dcterms:modified xsi:type="dcterms:W3CDTF">2010-12-14T22:06:36Z</dcterms:modified>
</cp:coreProperties>
</file>